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61" r:id="rId20"/>
    <p:sldId id="624" r:id="rId21"/>
    <p:sldId id="626" r:id="rId22"/>
    <p:sldId id="625" r:id="rId23"/>
    <p:sldId id="658" r:id="rId24"/>
    <p:sldId id="659" r:id="rId25"/>
    <p:sldId id="603" r:id="rId26"/>
    <p:sldId id="657" r:id="rId27"/>
    <p:sldId id="606" r:id="rId28"/>
    <p:sldId id="607" r:id="rId29"/>
    <p:sldId id="660" r:id="rId30"/>
    <p:sldId id="268" r:id="rId31"/>
    <p:sldId id="627"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38"/>
    <p:restoredTop sz="89497" autoAdjust="0"/>
  </p:normalViewPr>
  <p:slideViewPr>
    <p:cSldViewPr snapToGrid="0">
      <p:cViewPr varScale="1">
        <p:scale>
          <a:sx n="124" d="100"/>
          <a:sy n="124" d="100"/>
        </p:scale>
        <p:origin x="8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17/10/2023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da-DK" dirty="0"/>
              <a:t>High </a:t>
            </a:r>
            <a:r>
              <a:rPr lang="da-DK" dirty="0" err="1"/>
              <a:t>expactation</a:t>
            </a:r>
            <a:r>
              <a:rPr lang="da-DK" dirty="0"/>
              <a:t> </a:t>
            </a:r>
            <a:r>
              <a:rPr lang="da-DK" dirty="0" err="1"/>
              <a:t>doesn’t</a:t>
            </a:r>
            <a:r>
              <a:rPr lang="da-DK" dirty="0"/>
              <a:t> stop </a:t>
            </a:r>
            <a:r>
              <a:rPr lang="da-DK" dirty="0" err="1"/>
              <a:t>there</a:t>
            </a:r>
            <a:endParaRPr lang="da-DK" dirty="0"/>
          </a:p>
          <a:p>
            <a:pPr algn="l">
              <a:buFont typeface="Arial" panose="020B0604020202020204" pitchFamily="34" charset="0"/>
              <a:buChar char="•"/>
            </a:pPr>
            <a:r>
              <a:rPr lang="da-DK" dirty="0" err="1"/>
              <a:t>Complex</a:t>
            </a:r>
            <a:r>
              <a:rPr lang="da-DK" dirty="0"/>
              <a:t> ecosystem</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DevOps/Platform Engineers</a:t>
            </a:r>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happy developers</a:t>
            </a:r>
          </a:p>
          <a:p>
            <a:r>
              <a:rPr lang="en-DK" dirty="0"/>
              <a:t>We take care our developers, they take care of our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Explain the concept of </a:t>
            </a:r>
            <a:r>
              <a:rPr lang="en-GB" b="0" i="0" dirty="0" err="1">
                <a:solidFill>
                  <a:srgbClr val="374151"/>
                </a:solidFill>
                <a:effectLst/>
                <a:latin typeface="Söhne"/>
              </a:rPr>
              <a:t>DevSecOps</a:t>
            </a:r>
            <a:r>
              <a:rPr lang="en-GB" b="0" i="0" dirty="0">
                <a:solidFill>
                  <a:srgbClr val="374151"/>
                </a:solidFill>
                <a:effectLst/>
                <a:latin typeface="Söhne"/>
              </a:rPr>
              <a:t> and its significance in modern software development.</a:t>
            </a:r>
          </a:p>
          <a:p>
            <a:pPr algn="l">
              <a:buFont typeface="Arial" panose="020B0604020202020204" pitchFamily="34" charset="0"/>
              <a:buChar char="•"/>
            </a:pPr>
            <a:r>
              <a:rPr lang="en-GB" b="0" i="0" dirty="0">
                <a:solidFill>
                  <a:srgbClr val="374151"/>
                </a:solidFill>
                <a:effectLst/>
                <a:latin typeface="Söhne"/>
              </a:rPr>
              <a:t>Discuss how </a:t>
            </a:r>
            <a:r>
              <a:rPr lang="en-GB" b="0" i="0" dirty="0" err="1">
                <a:solidFill>
                  <a:srgbClr val="374151"/>
                </a:solidFill>
                <a:effectLst/>
                <a:latin typeface="Söhne"/>
              </a:rPr>
              <a:t>DevSecOps</a:t>
            </a:r>
            <a:r>
              <a:rPr lang="en-GB" b="0" i="0" dirty="0">
                <a:solidFill>
                  <a:srgbClr val="374151"/>
                </a:solidFill>
                <a:effectLst/>
                <a:latin typeface="Söhne"/>
              </a:rPr>
              <a:t> revolutionized Saxo Bank's approach to security.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27</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30</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31</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6</a:t>
            </a:fld>
            <a:endParaRPr lang="en-DK"/>
          </a:p>
        </p:txBody>
      </p:sp>
    </p:spTree>
    <p:extLst>
      <p:ext uri="{BB962C8B-B14F-4D97-AF65-F5344CB8AC3E}">
        <p14:creationId xmlns:p14="http://schemas.microsoft.com/office/powerpoint/2010/main" val="119451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17/10/2023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17/10/2023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jp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g"/><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5.svg"/><Relationship Id="rId1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diagramColors" Target="../diagrams/colors5.xml"/><Relationship Id="rId12" Type="http://schemas.openxmlformats.org/officeDocument/2006/relationships/image" Target="../media/image34.png"/><Relationship Id="rId17" Type="http://schemas.openxmlformats.org/officeDocument/2006/relationships/image" Target="../media/image2.png"/><Relationship Id="rId2" Type="http://schemas.openxmlformats.org/officeDocument/2006/relationships/notesSlide" Target="../notesSlides/notesSlide21.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3.png"/><Relationship Id="rId5" Type="http://schemas.openxmlformats.org/officeDocument/2006/relationships/diagramLayout" Target="../diagrams/layout5.xml"/><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diagramData" Target="../diagrams/data5.xml"/><Relationship Id="rId9" Type="http://schemas.openxmlformats.org/officeDocument/2006/relationships/image" Target="../media/image31.png"/><Relationship Id="rId1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b="1" dirty="0"/>
              <a:t>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2190-1528-7C08-C081-E9F47446785F}"/>
              </a:ext>
            </a:extLst>
          </p:cNvPr>
          <p:cNvSpPr>
            <a:spLocks noGrp="1"/>
          </p:cNvSpPr>
          <p:nvPr>
            <p:ph type="title"/>
          </p:nvPr>
        </p:nvSpPr>
        <p:spPr/>
        <p:txBody>
          <a:bodyPr/>
          <a:lstStyle/>
          <a:p>
            <a:r>
              <a:rPr lang="en-DK" b="1" dirty="0">
                <a:solidFill>
                  <a:schemeClr val="bg1"/>
                </a:solidFill>
              </a:rPr>
              <a:t>But This Is Not All…</a:t>
            </a:r>
          </a:p>
        </p:txBody>
      </p:sp>
    </p:spTree>
    <p:extLst>
      <p:ext uri="{BB962C8B-B14F-4D97-AF65-F5344CB8AC3E}">
        <p14:creationId xmlns:p14="http://schemas.microsoft.com/office/powerpoint/2010/main" val="3711606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3A827-799A-ACA2-6D18-98B75E9A4C12}"/>
              </a:ext>
            </a:extLst>
          </p:cNvPr>
          <p:cNvSpPr/>
          <p:nvPr/>
        </p:nvSpPr>
        <p:spPr>
          <a:xfrm>
            <a:off x="0" y="4955933"/>
            <a:ext cx="12191999" cy="923330"/>
          </a:xfrm>
          <a:prstGeom prst="rect">
            <a:avLst/>
          </a:prstGeom>
          <a:solidFill>
            <a:schemeClr val="bg1">
              <a:alpha val="52814"/>
            </a:schemeClr>
          </a:solidFill>
        </p:spPr>
        <p:txBody>
          <a:bodyPr wrap="square" lIns="91440" tIns="45720" rIns="91440" bIns="45720">
            <a:spAutoFit/>
          </a:bodyPr>
          <a:lstStyle/>
          <a:p>
            <a:pPr algn="ctr"/>
            <a:r>
              <a:rPr lang="en-GB" sz="5400" dirty="0">
                <a:ln w="0"/>
                <a:effectLst>
                  <a:outerShdw blurRad="38100" dist="19050" dir="2700000" algn="tl" rotWithShape="0">
                    <a:schemeClr val="dk1">
                      <a:alpha val="40000"/>
                    </a:schemeClr>
                  </a:outerShdw>
                </a:effectLst>
              </a:rPr>
              <a:t>Happy Developers =&gt; Happy Customers</a:t>
            </a:r>
            <a:endParaRPr lang="en-GB"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Shift left + Hide Complexity</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Chevron arrows with solid fill">
            <a:extLst>
              <a:ext uri="{FF2B5EF4-FFF2-40B4-BE49-F238E27FC236}">
                <a16:creationId xmlns:a16="http://schemas.microsoft.com/office/drawing/2014/main" id="{35F5A60A-B74B-E57C-D011-B4344359A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233" y="2390679"/>
            <a:ext cx="2183642" cy="2183642"/>
          </a:xfrm>
          <a:prstGeom prst="rect">
            <a:avLst/>
          </a:prstGeom>
        </p:spPr>
      </p:pic>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3694" y="2273636"/>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b="1"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 25 clusters (+ a number of DCs) and growing</a:t>
            </a:r>
          </a:p>
          <a:p>
            <a:r>
              <a:rPr lang="en-US" dirty="0"/>
              <a:t>10 - 50 nodes</a:t>
            </a:r>
          </a:p>
          <a:p>
            <a:r>
              <a:rPr lang="en-US" dirty="0"/>
              <a:t>~ 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pPr marL="0" indent="0">
              <a:buNone/>
            </a:pPr>
            <a:r>
              <a:rPr lang="en-US" sz="3200" dirty="0"/>
              <a:t>Increase Platform Adoption</a:t>
            </a:r>
          </a:p>
          <a:p>
            <a:pPr lvl="1"/>
            <a:r>
              <a:rPr lang="en-US" sz="2800" dirty="0"/>
              <a:t>Offer more resilient set up</a:t>
            </a:r>
          </a:p>
          <a:p>
            <a:pPr lvl="1"/>
            <a:r>
              <a:rPr lang="en-US" sz="2800" dirty="0"/>
              <a:t>Offer better UX &amp; </a:t>
            </a:r>
            <a:r>
              <a:rPr lang="en-US" sz="2800" dirty="0" err="1"/>
              <a:t>DevEx</a:t>
            </a:r>
            <a:endParaRPr lang="en-US" sz="2800"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74B208D9-1587-442A-31E0-4AF6341EC9AB}"/>
              </a:ext>
            </a:extLst>
          </p:cNvPr>
          <p:cNvSpPr>
            <a:spLocks noGrp="1"/>
          </p:cNvSpPr>
          <p:nvPr>
            <p:ph type="title"/>
          </p:nvPr>
        </p:nvSpPr>
        <p:spPr/>
        <p:txBody>
          <a:bodyPr/>
          <a:lstStyle/>
          <a:p>
            <a:r>
              <a:rPr lang="en-DK" b="1" dirty="0"/>
              <a:t>Look Ahead</a:t>
            </a:r>
          </a:p>
        </p:txBody>
      </p:sp>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8B0E-9A53-BDE6-9801-FA1F6894451D}"/>
              </a:ext>
            </a:extLst>
          </p:cNvPr>
          <p:cNvSpPr>
            <a:spLocks noGrp="1"/>
          </p:cNvSpPr>
          <p:nvPr>
            <p:ph type="title"/>
          </p:nvPr>
        </p:nvSpPr>
        <p:spPr/>
        <p:txBody>
          <a:bodyPr/>
          <a:lstStyle/>
          <a:p>
            <a:r>
              <a:rPr lang="en-DK" b="1" dirty="0"/>
              <a:t>Sum up</a:t>
            </a:r>
          </a:p>
        </p:txBody>
      </p:sp>
      <p:sp>
        <p:nvSpPr>
          <p:cNvPr id="14" name="Content Placeholder 2">
            <a:extLst>
              <a:ext uri="{FF2B5EF4-FFF2-40B4-BE49-F238E27FC236}">
                <a16:creationId xmlns:a16="http://schemas.microsoft.com/office/drawing/2014/main" id="{6F38EE38-0136-BB77-6E7A-DE9601CE758C}"/>
              </a:ext>
            </a:extLst>
          </p:cNvPr>
          <p:cNvSpPr txBox="1">
            <a:spLocks/>
          </p:cNvSpPr>
          <p:nvPr/>
        </p:nvSpPr>
        <p:spPr>
          <a:xfrm>
            <a:off x="838199" y="2434201"/>
            <a:ext cx="5778358"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Stay Agile</a:t>
            </a:r>
            <a:r>
              <a:rPr lang="en-US" dirty="0"/>
              <a:t> and Relevant</a:t>
            </a:r>
          </a:p>
          <a:p>
            <a:r>
              <a:rPr lang="en-US" sz="2800" dirty="0"/>
              <a:t>Closer collaboration to X-as-Service</a:t>
            </a:r>
          </a:p>
          <a:p>
            <a:r>
              <a:rPr lang="en-US" dirty="0"/>
              <a:t>Help developers to help our business</a:t>
            </a:r>
            <a:endParaRPr lang="en-US" sz="2800" dirty="0"/>
          </a:p>
        </p:txBody>
      </p:sp>
    </p:spTree>
    <p:extLst>
      <p:ext uri="{BB962C8B-B14F-4D97-AF65-F5344CB8AC3E}">
        <p14:creationId xmlns:p14="http://schemas.microsoft.com/office/powerpoint/2010/main" val="41022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546100" y="5335403"/>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219728" y="5947690"/>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6214</TotalTime>
  <Words>1022</Words>
  <Application>Microsoft Macintosh PowerPoint</Application>
  <PresentationFormat>Widescreen</PresentationFormat>
  <Paragraphs>204</Paragraphs>
  <Slides>31</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But This Is Not All…</vt:lpstr>
      <vt:lpstr>Complex tech stack</vt:lpstr>
      <vt:lpstr>Complex tech stack</vt:lpstr>
      <vt:lpstr>PowerPoint Presentation</vt:lpstr>
      <vt:lpstr>Stack Overflow’s 2020 Developer Survey</vt:lpstr>
      <vt:lpstr>PowerPoint Presentation</vt:lpstr>
      <vt:lpstr>Shift left + Hide Complexity</vt:lpstr>
      <vt:lpstr>The Expectations</vt:lpstr>
      <vt:lpstr>Today</vt:lpstr>
      <vt:lpstr>Look Ahead</vt:lpstr>
      <vt:lpstr>Sum up</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21</cp:revision>
  <dcterms:created xsi:type="dcterms:W3CDTF">2023-07-23T18:50:36Z</dcterms:created>
  <dcterms:modified xsi:type="dcterms:W3CDTF">2023-10-19T14:03:15Z</dcterms:modified>
</cp:coreProperties>
</file>